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5" r:id="rId3"/>
    <p:sldId id="296" r:id="rId4"/>
    <p:sldId id="297" r:id="rId5"/>
    <p:sldId id="298" r:id="rId6"/>
    <p:sldId id="299" r:id="rId7"/>
    <p:sldId id="257" r:id="rId8"/>
    <p:sldId id="258" r:id="rId9"/>
    <p:sldId id="259" r:id="rId10"/>
    <p:sldId id="291" r:id="rId11"/>
    <p:sldId id="304" r:id="rId12"/>
    <p:sldId id="262" r:id="rId13"/>
    <p:sldId id="300" r:id="rId14"/>
    <p:sldId id="301" r:id="rId15"/>
    <p:sldId id="263" r:id="rId16"/>
    <p:sldId id="302" r:id="rId17"/>
    <p:sldId id="264" r:id="rId18"/>
    <p:sldId id="266" r:id="rId19"/>
    <p:sldId id="305" r:id="rId20"/>
    <p:sldId id="265" r:id="rId21"/>
    <p:sldId id="277" r:id="rId22"/>
    <p:sldId id="275" r:id="rId23"/>
    <p:sldId id="276" r:id="rId24"/>
    <p:sldId id="278" r:id="rId25"/>
    <p:sldId id="273" r:id="rId26"/>
    <p:sldId id="306" r:id="rId27"/>
    <p:sldId id="279" r:id="rId28"/>
    <p:sldId id="307" r:id="rId29"/>
    <p:sldId id="283" r:id="rId30"/>
    <p:sldId id="309" r:id="rId31"/>
    <p:sldId id="310" r:id="rId32"/>
    <p:sldId id="284" r:id="rId33"/>
    <p:sldId id="286" r:id="rId34"/>
    <p:sldId id="285" r:id="rId35"/>
    <p:sldId id="311" r:id="rId36"/>
    <p:sldId id="287" r:id="rId37"/>
    <p:sldId id="292" r:id="rId38"/>
    <p:sldId id="293" r:id="rId39"/>
    <p:sldId id="282" r:id="rId40"/>
    <p:sldId id="294" r:id="rId41"/>
    <p:sldId id="290" r:id="rId42"/>
    <p:sldId id="280" r:id="rId43"/>
    <p:sldId id="288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87246" autoAdjust="0"/>
  </p:normalViewPr>
  <p:slideViewPr>
    <p:cSldViewPr>
      <p:cViewPr varScale="1">
        <p:scale>
          <a:sx n="91" d="100"/>
          <a:sy n="91" d="100"/>
        </p:scale>
        <p:origin x="-124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9B92-B809-4F61-8EA1-C4D166A4D4F6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D6B1C-8862-40EE-8D4A-67F906DF6428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6B1C-8862-40EE-8D4A-67F906DF64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6B1C-8862-40EE-8D4A-67F906DF64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70840-CF14-4C8E-B300-6AC83D32387E}" type="datetimeFigureOut">
              <a:rPr lang="fr-FR" smtClean="0"/>
              <a:pPr/>
              <a:t>09/02/2017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D0727-830D-43C0-BF46-CFDD1D7B62E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jpe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Relationship Id="rId9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857232"/>
            <a:ext cx="7772400" cy="1470025"/>
          </a:xfrm>
        </p:spPr>
        <p:txBody>
          <a:bodyPr>
            <a:normAutofit/>
          </a:bodyPr>
          <a:lstStyle/>
          <a:p>
            <a:r>
              <a:rPr lang="en-US" sz="6000" dirty="0" err="1" smtClean="0">
                <a:latin typeface="Proxima Nova Lt" pitchFamily="50" charset="0"/>
              </a:rPr>
              <a:t>Lifemap</a:t>
            </a:r>
            <a:endParaRPr lang="en-US" sz="6000" dirty="0">
              <a:latin typeface="Proxima Nova Lt" pitchFamily="50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786322"/>
            <a:ext cx="6400800" cy="752468"/>
          </a:xfrm>
        </p:spPr>
        <p:txBody>
          <a:bodyPr/>
          <a:lstStyle/>
          <a:p>
            <a:r>
              <a:rPr lang="en-US" dirty="0" smtClean="0">
                <a:latin typeface="Proxima Nova Lt" pitchFamily="50" charset="0"/>
              </a:rPr>
              <a:t>Exploring the Entire Tree of Life*</a:t>
            </a:r>
            <a:endParaRPr lang="en-US" dirty="0">
              <a:latin typeface="Proxima Nova Lt" pitchFamily="50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50113" y="95556"/>
            <a:ext cx="1843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Proxima Nova Lt" pitchFamily="50" charset="0"/>
              </a:rPr>
              <a:t>ALPHY – February 1</a:t>
            </a:r>
            <a:r>
              <a:rPr lang="en-US" sz="1100" baseline="30000" dirty="0" smtClean="0">
                <a:latin typeface="Proxima Nova Lt" pitchFamily="50" charset="0"/>
              </a:rPr>
              <a:t>st</a:t>
            </a:r>
            <a:r>
              <a:rPr lang="en-US" sz="1100" dirty="0" smtClean="0">
                <a:latin typeface="Proxima Nova Lt" pitchFamily="50" charset="0"/>
              </a:rPr>
              <a:t> 2017</a:t>
            </a:r>
            <a:endParaRPr lang="en-US" sz="1100" dirty="0">
              <a:latin typeface="Proxima Nova Lt" pitchFamily="50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084253" y="6211669"/>
            <a:ext cx="29754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Proxima Nova Lt" pitchFamily="50" charset="0"/>
              </a:rPr>
              <a:t>Damien M. de Vienne</a:t>
            </a:r>
          </a:p>
          <a:p>
            <a:pPr algn="ctr"/>
            <a:r>
              <a:rPr lang="en-US" sz="1100" dirty="0" err="1" smtClean="0">
                <a:latin typeface="Proxima Nova Lt" pitchFamily="50" charset="0"/>
              </a:rPr>
              <a:t>Laboratoire</a:t>
            </a:r>
            <a:r>
              <a:rPr lang="en-US" sz="1100" dirty="0" smtClean="0">
                <a:latin typeface="Proxima Nova Lt" pitchFamily="50" charset="0"/>
              </a:rPr>
              <a:t> de </a:t>
            </a:r>
            <a:r>
              <a:rPr lang="en-US" sz="1100" dirty="0" err="1" smtClean="0">
                <a:latin typeface="Proxima Nova Lt" pitchFamily="50" charset="0"/>
              </a:rPr>
              <a:t>Biométrie</a:t>
            </a:r>
            <a:r>
              <a:rPr lang="en-US" sz="1100" dirty="0" smtClean="0">
                <a:latin typeface="Proxima Nova Lt" pitchFamily="50" charset="0"/>
              </a:rPr>
              <a:t> et </a:t>
            </a:r>
            <a:r>
              <a:rPr lang="en-US" sz="1100" dirty="0" err="1" smtClean="0">
                <a:latin typeface="Proxima Nova Lt" pitchFamily="50" charset="0"/>
              </a:rPr>
              <a:t>Biologie</a:t>
            </a:r>
            <a:r>
              <a:rPr lang="en-US" sz="1100" dirty="0" smtClean="0">
                <a:latin typeface="Proxima Nova Lt" pitchFamily="50" charset="0"/>
              </a:rPr>
              <a:t> </a:t>
            </a:r>
            <a:r>
              <a:rPr lang="en-US" sz="1100" dirty="0" err="1" smtClean="0">
                <a:latin typeface="Proxima Nova Lt" pitchFamily="50" charset="0"/>
              </a:rPr>
              <a:t>Évolutive</a:t>
            </a:r>
            <a:endParaRPr lang="en-US" sz="1100" dirty="0" smtClean="0">
              <a:latin typeface="Proxima Nova Lt" pitchFamily="50" charset="0"/>
            </a:endParaRPr>
          </a:p>
          <a:p>
            <a:pPr algn="ctr"/>
            <a:r>
              <a:rPr lang="en-US" sz="1100" dirty="0" smtClean="0">
                <a:latin typeface="Proxima Nova Lt" pitchFamily="50" charset="0"/>
              </a:rPr>
              <a:t>CNRS – </a:t>
            </a:r>
            <a:r>
              <a:rPr lang="en-US" sz="1100" dirty="0" err="1" smtClean="0">
                <a:latin typeface="Proxima Nova Lt" pitchFamily="50" charset="0"/>
              </a:rPr>
              <a:t>Université</a:t>
            </a:r>
            <a:r>
              <a:rPr lang="en-US" sz="1100" dirty="0" smtClean="0">
                <a:latin typeface="Proxima Nova Lt" pitchFamily="50" charset="0"/>
              </a:rPr>
              <a:t> Lyon 1</a:t>
            </a: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21901" y="2500306"/>
            <a:ext cx="1500198" cy="150019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62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52" y="6215082"/>
            <a:ext cx="547680" cy="547681"/>
          </a:xfrm>
          <a:prstGeom prst="rect">
            <a:avLst/>
          </a:prstGeom>
          <a:noFill/>
        </p:spPr>
      </p:pic>
      <p:pic>
        <p:nvPicPr>
          <p:cNvPr id="266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43834" y="6215082"/>
            <a:ext cx="716467" cy="544516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5357818" y="5429264"/>
            <a:ext cx="235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Proxima Nova Lt" pitchFamily="50" charset="0"/>
              </a:rPr>
              <a:t>*or any giant tree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 of Life</a:t>
            </a:r>
            <a:endParaRPr lang="en-US" dirty="0"/>
          </a:p>
        </p:txBody>
      </p:sp>
      <p:pic>
        <p:nvPicPr>
          <p:cNvPr id="4" name="Espace réservé du contenu 3" descr="databasesTo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571612"/>
            <a:ext cx="7572428" cy="4146937"/>
          </a:xfrm>
        </p:spPr>
      </p:pic>
      <p:sp>
        <p:nvSpPr>
          <p:cNvPr id="5" name="ZoneTexte 4"/>
          <p:cNvSpPr txBox="1"/>
          <p:nvPr/>
        </p:nvSpPr>
        <p:spPr>
          <a:xfrm>
            <a:off x="4214810" y="2357430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Hilnchliff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2015</a:t>
            </a:r>
            <a:endParaRPr lang="en-US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3539637" y="5786454"/>
            <a:ext cx="2461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reviewed in </a:t>
            </a:r>
            <a:r>
              <a:rPr lang="en-US" sz="1200" dirty="0" err="1" smtClean="0"/>
              <a:t>Madisson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2007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643042" y="5786454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Wilson, 2003</a:t>
            </a:r>
            <a:endParaRPr lang="en-US" sz="1200" dirty="0"/>
          </a:p>
        </p:txBody>
      </p:sp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oupe 10"/>
          <p:cNvGrpSpPr/>
          <p:nvPr/>
        </p:nvGrpSpPr>
        <p:grpSpPr>
          <a:xfrm>
            <a:off x="714348" y="3571876"/>
            <a:ext cx="2286016" cy="513836"/>
            <a:chOff x="1000100" y="3857628"/>
            <a:chExt cx="2286016" cy="513836"/>
          </a:xfrm>
        </p:grpSpPr>
        <p:pic>
          <p:nvPicPr>
            <p:cNvPr id="23554" name="Picture 2" descr="https://www.arb-silva.de/fileadmin/tmpl_as/gfx/silva-logo-1.2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2237" y="4000504"/>
              <a:ext cx="923879" cy="370960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>
              <a:off x="1000100" y="3857628"/>
              <a:ext cx="21563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All-species Living Tree Project </a:t>
              </a:r>
              <a:r>
                <a:rPr lang="en-US" sz="900" b="1" dirty="0" smtClean="0"/>
                <a:t>by</a:t>
              </a:r>
              <a:endParaRPr lang="en-US" sz="1050" b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214414" y="4143380"/>
            <a:ext cx="1697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Yarza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2008, 2010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000496" y="1428736"/>
            <a:ext cx="2071702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29388" y="3714752"/>
            <a:ext cx="1928826" cy="22145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 of Life</a:t>
            </a:r>
            <a:endParaRPr lang="en-US" dirty="0"/>
          </a:p>
        </p:txBody>
      </p:sp>
      <p:pic>
        <p:nvPicPr>
          <p:cNvPr id="4" name="Espace réservé du contenu 3" descr="databasesTo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571612"/>
            <a:ext cx="7572428" cy="4146937"/>
          </a:xfrm>
        </p:spPr>
      </p:pic>
      <p:sp>
        <p:nvSpPr>
          <p:cNvPr id="5" name="ZoneTexte 4"/>
          <p:cNvSpPr txBox="1"/>
          <p:nvPr/>
        </p:nvSpPr>
        <p:spPr>
          <a:xfrm>
            <a:off x="4214810" y="2357430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Hilnchliff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2015</a:t>
            </a:r>
            <a:endParaRPr lang="en-US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3539637" y="5786454"/>
            <a:ext cx="2461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reviewed in </a:t>
            </a:r>
            <a:r>
              <a:rPr lang="en-US" sz="1200" dirty="0" err="1" smtClean="0"/>
              <a:t>Madisson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2007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643042" y="5786454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Wilson, 2003</a:t>
            </a:r>
            <a:endParaRPr lang="en-US" sz="1200" dirty="0"/>
          </a:p>
        </p:txBody>
      </p:sp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Groupe 10"/>
          <p:cNvGrpSpPr/>
          <p:nvPr/>
        </p:nvGrpSpPr>
        <p:grpSpPr>
          <a:xfrm>
            <a:off x="714348" y="3571876"/>
            <a:ext cx="2286016" cy="513836"/>
            <a:chOff x="1000100" y="3857628"/>
            <a:chExt cx="2286016" cy="513836"/>
          </a:xfrm>
        </p:grpSpPr>
        <p:pic>
          <p:nvPicPr>
            <p:cNvPr id="23554" name="Picture 2" descr="https://www.arb-silva.de/fileadmin/tmpl_as/gfx/silva-logo-1.2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2237" y="4000504"/>
              <a:ext cx="923879" cy="370960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>
              <a:off x="1000100" y="3857628"/>
              <a:ext cx="21563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All-species Living Tree Project </a:t>
              </a:r>
              <a:r>
                <a:rPr lang="en-US" sz="900" b="1" dirty="0" smtClean="0"/>
                <a:t>by</a:t>
              </a:r>
              <a:endParaRPr lang="en-US" sz="1050" b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214414" y="4143380"/>
            <a:ext cx="1697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Yarza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2008, 2010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000496" y="1428736"/>
            <a:ext cx="2071702" cy="121444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29388" y="3714752"/>
            <a:ext cx="1928826" cy="22145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351" y="2571768"/>
            <a:ext cx="4509525" cy="4071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 of Life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Huge efforts to assemble a comprehensive Tree of Life…</a:t>
            </a:r>
          </a:p>
          <a:p>
            <a:pPr lvl="2"/>
            <a:r>
              <a:rPr lang="en-US" dirty="0" smtClean="0"/>
              <a:t>More sequences</a:t>
            </a:r>
          </a:p>
          <a:p>
            <a:pPr lvl="2"/>
            <a:r>
              <a:rPr lang="en-US" dirty="0" smtClean="0"/>
              <a:t>Metagenomics</a:t>
            </a:r>
          </a:p>
          <a:p>
            <a:pPr lvl="2"/>
            <a:r>
              <a:rPr lang="en-US" dirty="0" smtClean="0"/>
              <a:t>Improved reconstruction methods</a:t>
            </a:r>
          </a:p>
          <a:p>
            <a:pPr lvl="2"/>
            <a:r>
              <a:rPr lang="en-US" dirty="0" smtClean="0"/>
              <a:t>Improved aggregation methods</a:t>
            </a:r>
          </a:p>
          <a:p>
            <a:pPr lvl="2"/>
            <a:r>
              <a:rPr lang="en-US" dirty="0" smtClean="0"/>
              <a:t>…</a:t>
            </a:r>
          </a:p>
          <a:p>
            <a:pPr algn="r">
              <a:buNone/>
            </a:pPr>
            <a:endParaRPr lang="en-US" dirty="0" smtClean="0"/>
          </a:p>
          <a:p>
            <a:pPr algn="r">
              <a:buNone/>
            </a:pPr>
            <a:r>
              <a:rPr lang="en-US" dirty="0" smtClean="0"/>
              <a:t>…But almost none to be able to visualize and explore it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Imag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214422"/>
            <a:ext cx="5208697" cy="521495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is difficult to visualize large trees</a:t>
            </a:r>
            <a:br>
              <a:rPr lang="en-US" dirty="0" smtClean="0"/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zooming in is not enough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age 7" descr="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8" y="2000240"/>
            <a:ext cx="3246345" cy="3256035"/>
          </a:xfrm>
          <a:prstGeom prst="ellipse">
            <a:avLst/>
          </a:prstGeom>
          <a:ln w="381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 descr="ToLHug201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20" y="1413403"/>
            <a:ext cx="1714512" cy="2015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llipse 10"/>
          <p:cNvSpPr/>
          <p:nvPr/>
        </p:nvSpPr>
        <p:spPr>
          <a:xfrm>
            <a:off x="4214810" y="4643446"/>
            <a:ext cx="1071570" cy="10715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13"/>
          <p:cNvCxnSpPr>
            <a:stCxn id="11" idx="1"/>
          </p:cNvCxnSpPr>
          <p:nvPr/>
        </p:nvCxnSpPr>
        <p:spPr>
          <a:xfrm rot="5400000" flipH="1" flipV="1">
            <a:off x="4101123" y="2862511"/>
            <a:ext cx="2208478" cy="166724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4768358" y="5236420"/>
            <a:ext cx="2836295" cy="4813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00034" y="6000768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Random tree</a:t>
            </a:r>
          </a:p>
          <a:p>
            <a:r>
              <a:rPr lang="en-US" sz="1100" dirty="0" smtClean="0"/>
              <a:t>10 000 tips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214422"/>
            <a:ext cx="5208697" cy="5214950"/>
          </a:xfrm>
          <a:prstGeom prst="rect">
            <a:avLst/>
          </a:prstGeom>
        </p:spPr>
      </p:pic>
      <p:pic>
        <p:nvPicPr>
          <p:cNvPr id="8" name="Image 7" descr="tw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8" y="2000240"/>
            <a:ext cx="3246345" cy="3256035"/>
          </a:xfrm>
          <a:prstGeom prst="ellipse">
            <a:avLst/>
          </a:prstGeom>
          <a:ln w="38100" cap="rnd">
            <a:solidFill>
              <a:schemeClr val="bg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3" descr="ToLHug201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20" y="1413403"/>
            <a:ext cx="1714512" cy="2015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llipse 10"/>
          <p:cNvSpPr/>
          <p:nvPr/>
        </p:nvSpPr>
        <p:spPr>
          <a:xfrm>
            <a:off x="7429520" y="3500438"/>
            <a:ext cx="142876" cy="1428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thre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4546" y="1857364"/>
            <a:ext cx="4581363" cy="4567768"/>
          </a:xfrm>
          <a:prstGeom prst="ellipse">
            <a:avLst/>
          </a:prstGeom>
          <a:ln w="381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2" name="Connecteur droit 11"/>
          <p:cNvCxnSpPr/>
          <p:nvPr/>
        </p:nvCxnSpPr>
        <p:spPr>
          <a:xfrm>
            <a:off x="5795586" y="2249819"/>
            <a:ext cx="1723545" cy="124332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rot="5400000">
            <a:off x="6299454" y="3904101"/>
            <a:ext cx="1512224" cy="9666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 rot="1274909">
            <a:off x="5038991" y="4975488"/>
            <a:ext cx="5645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C00000"/>
                </a:solidFill>
              </a:rPr>
              <a:t>Species x</a:t>
            </a:r>
            <a:endParaRPr lang="en-US" sz="700" b="1" dirty="0">
              <a:solidFill>
                <a:srgbClr val="C0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00034" y="6000768"/>
            <a:ext cx="970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Random tree</a:t>
            </a:r>
          </a:p>
          <a:p>
            <a:r>
              <a:rPr lang="en-US" sz="1100" dirty="0" smtClean="0"/>
              <a:t>10 000 tips</a:t>
            </a:r>
            <a:endParaRPr lang="en-US" sz="11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is difficult to visualize large trees</a:t>
            </a:r>
            <a:br>
              <a:rPr lang="en-US" dirty="0" smtClean="0"/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zooming in is not enough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visu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66633"/>
          <a:stretch>
            <a:fillRect/>
          </a:stretch>
        </p:blipFill>
        <p:spPr>
          <a:xfrm>
            <a:off x="1175888" y="1923154"/>
            <a:ext cx="2745954" cy="2712070"/>
          </a:xfrm>
        </p:spPr>
      </p:pic>
      <p:sp>
        <p:nvSpPr>
          <p:cNvPr id="5" name="ZoneTexte 4"/>
          <p:cNvSpPr txBox="1"/>
          <p:nvPr/>
        </p:nvSpPr>
        <p:spPr>
          <a:xfrm>
            <a:off x="1142976" y="4709236"/>
            <a:ext cx="285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‘ape’ package (</a:t>
            </a:r>
            <a:r>
              <a:rPr lang="en-US" sz="1400" dirty="0" err="1" smtClean="0"/>
              <a:t>Paradis</a:t>
            </a:r>
            <a:r>
              <a:rPr lang="en-US" sz="1400" dirty="0" smtClean="0"/>
              <a:t> et al. 2004)</a:t>
            </a:r>
            <a:endParaRPr lang="en-US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5086236" y="4709236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Dendroscope</a:t>
            </a:r>
            <a:r>
              <a:rPr lang="en-US" sz="1400" dirty="0" smtClean="0"/>
              <a:t> (</a:t>
            </a:r>
            <a:r>
              <a:rPr lang="en-US" sz="1400" dirty="0" err="1" smtClean="0"/>
              <a:t>Huson</a:t>
            </a:r>
            <a:r>
              <a:rPr lang="en-US" sz="1400" dirty="0" smtClean="0"/>
              <a:t> </a:t>
            </a:r>
            <a:r>
              <a:rPr lang="en-US" sz="1400" i="1" dirty="0" smtClean="0"/>
              <a:t>et al.</a:t>
            </a:r>
            <a:r>
              <a:rPr lang="en-US" sz="1400" dirty="0" smtClean="0"/>
              <a:t> 2007)</a:t>
            </a:r>
            <a:endParaRPr lang="en-US" sz="1400" dirty="0"/>
          </a:p>
        </p:txBody>
      </p:sp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ZoneTexte 8"/>
          <p:cNvSpPr txBox="1"/>
          <p:nvPr/>
        </p:nvSpPr>
        <p:spPr>
          <a:xfrm>
            <a:off x="1071538" y="513786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Labels overlap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Not interactive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No additional information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No links to external resources	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10" name="Espace réservé du contenu 3" descr="visu.png"/>
          <p:cNvPicPr>
            <a:picLocks noChangeAspect="1"/>
          </p:cNvPicPr>
          <p:nvPr/>
        </p:nvPicPr>
        <p:blipFill>
          <a:blip r:embed="rId2" cstate="print"/>
          <a:srcRect l="33074" r="33266"/>
          <a:stretch>
            <a:fillRect/>
          </a:stretch>
        </p:blipFill>
        <p:spPr>
          <a:xfrm>
            <a:off x="5067231" y="1923154"/>
            <a:ext cx="2770055" cy="271207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986156" y="5137864"/>
            <a:ext cx="29322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Loss of branching pattern 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when labels are visible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No additional information</a:t>
            </a:r>
          </a:p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No links to external resources	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is difficult to visualize large trees</a:t>
            </a:r>
            <a:br>
              <a:rPr lang="en-US" dirty="0" smtClean="0"/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Labels are problematic…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is difficult to visualize large trees</a:t>
            </a:r>
            <a:br>
              <a:rPr lang="en-US" dirty="0" smtClean="0"/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Multi-page approaches are not convenient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 6" descr="tolwe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0355" y="1500174"/>
            <a:ext cx="4183291" cy="48577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ZoneTexte 7"/>
          <p:cNvSpPr txBox="1"/>
          <p:nvPr/>
        </p:nvSpPr>
        <p:spPr>
          <a:xfrm>
            <a:off x="3950195" y="6429396"/>
            <a:ext cx="1243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www.tolweb.org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‘revolution’ in tree visualization</a:t>
            </a:r>
            <a:br>
              <a:rPr lang="en-US" dirty="0" smtClean="0"/>
            </a:br>
            <a:r>
              <a:rPr lang="en-US" sz="3100" b="1" dirty="0" smtClean="0">
                <a:solidFill>
                  <a:schemeClr val="accent1"/>
                </a:solidFill>
              </a:rPr>
              <a:t>parallel with cartography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Image 4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 descr="os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7554" y="3509278"/>
            <a:ext cx="5553074" cy="312012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29190" y="2285992"/>
            <a:ext cx="2199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Deep-zooming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0179517">
            <a:off x="1740054" y="2135368"/>
            <a:ext cx="2234867" cy="2874897"/>
          </a:xfrm>
          <a:prstGeom prst="arc">
            <a:avLst>
              <a:gd name="adj1" fmla="val 16210910"/>
              <a:gd name="adj2" fmla="val 21170492"/>
            </a:avLst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714348" y="4286256"/>
            <a:ext cx="2357454" cy="4308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Suggested by </a:t>
            </a:r>
            <a:r>
              <a:rPr lang="en-US" sz="1100" dirty="0" err="1" smtClean="0"/>
              <a:t>Westneat</a:t>
            </a:r>
            <a:r>
              <a:rPr lang="en-US" sz="1100" dirty="0" smtClean="0"/>
              <a:t> (2009)</a:t>
            </a:r>
          </a:p>
          <a:p>
            <a:pPr algn="ctr"/>
            <a:r>
              <a:rPr lang="en-US" sz="1100" dirty="0" smtClean="0"/>
              <a:t>and Page (2012) for </a:t>
            </a:r>
            <a:r>
              <a:rPr lang="en-US" sz="1100" dirty="0" smtClean="0"/>
              <a:t>trees</a:t>
            </a:r>
            <a:endParaRPr lang="en-US" sz="1100" dirty="0"/>
          </a:p>
        </p:txBody>
      </p:sp>
      <p:pic>
        <p:nvPicPr>
          <p:cNvPr id="7" name="Image 6" descr="mutant2.JPG.ac3d083dee86e316c018daa4589c4e3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1" y="1643050"/>
            <a:ext cx="4034819" cy="200026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2844" y="3611407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Gotlib</a:t>
            </a:r>
            <a:r>
              <a:rPr lang="en-US" sz="1000" dirty="0" smtClean="0"/>
              <a:t>, 1996, </a:t>
            </a:r>
            <a:r>
              <a:rPr lang="en-US" sz="1000" dirty="0" err="1" smtClean="0"/>
              <a:t>Rubrique</a:t>
            </a:r>
            <a:r>
              <a:rPr lang="en-US" sz="1000" dirty="0" smtClean="0"/>
              <a:t>-à-</a:t>
            </a:r>
            <a:r>
              <a:rPr lang="en-US" sz="1000" dirty="0" err="1" smtClean="0"/>
              <a:t>Brac</a:t>
            </a:r>
            <a:r>
              <a:rPr lang="en-US" sz="1000" dirty="0" smtClean="0"/>
              <a:t>, tome 2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‘revolution’ in tree visualization</a:t>
            </a:r>
            <a:endParaRPr lang="en-US" dirty="0"/>
          </a:p>
        </p:txBody>
      </p:sp>
      <p:pic>
        <p:nvPicPr>
          <p:cNvPr id="4" name="Image 3" descr="deeptree.png"/>
          <p:cNvPicPr>
            <a:picLocks noChangeAspect="1"/>
          </p:cNvPicPr>
          <p:nvPr/>
        </p:nvPicPr>
        <p:blipFill>
          <a:blip r:embed="rId2" cstate="print"/>
          <a:srcRect l="49219" t="14603" b="26010"/>
          <a:stretch>
            <a:fillRect/>
          </a:stretch>
        </p:blipFill>
        <p:spPr>
          <a:xfrm>
            <a:off x="4810128" y="1571612"/>
            <a:ext cx="4024338" cy="268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onezo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571612"/>
            <a:ext cx="3838476" cy="268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1254225" y="4400715"/>
            <a:ext cx="2044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OneZoom</a:t>
            </a:r>
            <a:endParaRPr lang="en-US" dirty="0" smtClean="0"/>
          </a:p>
          <a:p>
            <a:pPr algn="ctr"/>
            <a:r>
              <a:rPr lang="en-US" sz="1200" dirty="0" err="1" smtClean="0"/>
              <a:t>Rosindell</a:t>
            </a:r>
            <a:r>
              <a:rPr lang="en-US" sz="1200" dirty="0" smtClean="0"/>
              <a:t> and Harmon, 2012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6122892" y="4400715"/>
            <a:ext cx="1303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DeepTree</a:t>
            </a:r>
            <a:endParaRPr lang="en-US" dirty="0" smtClean="0"/>
          </a:p>
          <a:p>
            <a:pPr algn="ctr"/>
            <a:r>
              <a:rPr lang="en-US" sz="1200" dirty="0" smtClean="0"/>
              <a:t>Block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2012</a:t>
            </a:r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714348" y="500063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Only for education / communication purpose (not a tool for researchers)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90446" y="5433499"/>
            <a:ext cx="3571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No multifurcations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(80% of the nodes in the </a:t>
            </a:r>
            <a:r>
              <a:rPr lang="en-US" sz="1400" b="1" dirty="0" err="1" smtClean="0">
                <a:solidFill>
                  <a:schemeClr val="accent2"/>
                </a:solidFill>
              </a:rPr>
              <a:t>ToL</a:t>
            </a:r>
            <a:r>
              <a:rPr lang="en-US" sz="1400" b="1" dirty="0" smtClean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Easy to get lost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43438" y="5433499"/>
            <a:ext cx="43577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Limited number of species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(70 000 </a:t>
            </a:r>
            <a:r>
              <a:rPr lang="en-US" sz="1400" b="1" i="1" dirty="0" err="1" smtClean="0">
                <a:solidFill>
                  <a:schemeClr val="accent2"/>
                </a:solidFill>
              </a:rPr>
              <a:t>vs</a:t>
            </a:r>
            <a:r>
              <a:rPr lang="en-US" sz="1400" b="1" dirty="0" smtClean="0">
                <a:solidFill>
                  <a:schemeClr val="accent2"/>
                </a:solidFill>
              </a:rPr>
              <a:t> 2 Million in the </a:t>
            </a:r>
            <a:r>
              <a:rPr lang="en-US" sz="1400" b="1" dirty="0" err="1" smtClean="0">
                <a:solidFill>
                  <a:schemeClr val="accent2"/>
                </a:solidFill>
              </a:rPr>
              <a:t>ToL</a:t>
            </a:r>
            <a:r>
              <a:rPr lang="en-US" sz="1400" b="1" dirty="0" smtClean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Lots of computation while navigating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Fixed (unique) tree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3" name="Image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ZoneTexte 11"/>
          <p:cNvSpPr txBox="1"/>
          <p:nvPr/>
        </p:nvSpPr>
        <p:spPr>
          <a:xfrm>
            <a:off x="214282" y="6274378"/>
            <a:ext cx="460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Cannot handle more than 400,000 species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‘revolution’ in tree visualization</a:t>
            </a:r>
            <a:endParaRPr lang="en-US" dirty="0"/>
          </a:p>
        </p:txBody>
      </p:sp>
      <p:pic>
        <p:nvPicPr>
          <p:cNvPr id="4" name="Image 3" descr="deeptree.png"/>
          <p:cNvPicPr>
            <a:picLocks noChangeAspect="1"/>
          </p:cNvPicPr>
          <p:nvPr/>
        </p:nvPicPr>
        <p:blipFill>
          <a:blip r:embed="rId2" cstate="print"/>
          <a:srcRect l="49219" t="14603" b="26010"/>
          <a:stretch>
            <a:fillRect/>
          </a:stretch>
        </p:blipFill>
        <p:spPr>
          <a:xfrm>
            <a:off x="4810128" y="1571612"/>
            <a:ext cx="4024338" cy="268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 descr="onezo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571612"/>
            <a:ext cx="3838476" cy="268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1254225" y="4400715"/>
            <a:ext cx="20443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OneZoom</a:t>
            </a:r>
            <a:endParaRPr lang="en-US" dirty="0" smtClean="0"/>
          </a:p>
          <a:p>
            <a:pPr algn="ctr"/>
            <a:r>
              <a:rPr lang="en-US" sz="1200" dirty="0" err="1" smtClean="0"/>
              <a:t>Rosindell</a:t>
            </a:r>
            <a:r>
              <a:rPr lang="en-US" sz="1200" dirty="0" smtClean="0"/>
              <a:t> and Harmon, 2012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6122892" y="4400715"/>
            <a:ext cx="1303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DeepTree</a:t>
            </a:r>
            <a:endParaRPr lang="en-US" dirty="0" smtClean="0"/>
          </a:p>
          <a:p>
            <a:pPr algn="ctr"/>
            <a:r>
              <a:rPr lang="en-US" sz="1200" dirty="0" smtClean="0"/>
              <a:t>Block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2012</a:t>
            </a:r>
            <a:endParaRPr lang="en-US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714348" y="500063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Only for education / communication purpose (not a tool for researchers)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90446" y="5433499"/>
            <a:ext cx="3571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No multifurcations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(80% of the nodes in the </a:t>
            </a:r>
            <a:r>
              <a:rPr lang="en-US" sz="1400" b="1" dirty="0" err="1" smtClean="0">
                <a:solidFill>
                  <a:schemeClr val="accent2"/>
                </a:solidFill>
              </a:rPr>
              <a:t>ToL</a:t>
            </a:r>
            <a:r>
              <a:rPr lang="en-US" sz="1400" b="1" dirty="0" smtClean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Easy to get lost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43438" y="5433499"/>
            <a:ext cx="43577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Limited number of species</a:t>
            </a:r>
          </a:p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(70 000 </a:t>
            </a:r>
            <a:r>
              <a:rPr lang="en-US" sz="1400" b="1" i="1" dirty="0" err="1" smtClean="0">
                <a:solidFill>
                  <a:schemeClr val="accent2"/>
                </a:solidFill>
              </a:rPr>
              <a:t>vs</a:t>
            </a:r>
            <a:r>
              <a:rPr lang="en-US" sz="1400" b="1" dirty="0" smtClean="0">
                <a:solidFill>
                  <a:schemeClr val="accent2"/>
                </a:solidFill>
              </a:rPr>
              <a:t> 2 Million in the </a:t>
            </a:r>
            <a:r>
              <a:rPr lang="en-US" sz="1400" b="1" dirty="0" err="1" smtClean="0">
                <a:solidFill>
                  <a:schemeClr val="accent2"/>
                </a:solidFill>
              </a:rPr>
              <a:t>ToL</a:t>
            </a:r>
            <a:r>
              <a:rPr lang="en-US" sz="1400" b="1" dirty="0" smtClean="0">
                <a:solidFill>
                  <a:schemeClr val="accent2"/>
                </a:solidFill>
              </a:rPr>
              <a:t>)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Lots of computation while navigating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Fixed (unique) tree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3" name="Image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ZoneTexte 11"/>
          <p:cNvSpPr txBox="1"/>
          <p:nvPr/>
        </p:nvSpPr>
        <p:spPr>
          <a:xfrm>
            <a:off x="214282" y="6274378"/>
            <a:ext cx="460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Cannot handle more than 400,000 species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5" name="Connecteur droit 14"/>
          <p:cNvCxnSpPr>
            <a:stCxn id="12" idx="1"/>
            <a:endCxn id="12" idx="3"/>
          </p:cNvCxnSpPr>
          <p:nvPr/>
        </p:nvCxnSpPr>
        <p:spPr>
          <a:xfrm rot="10800000" flipH="1">
            <a:off x="214282" y="6459044"/>
            <a:ext cx="460222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chemeClr val="accent1"/>
                </a:solidFill>
              </a:rPr>
              <a:t>before Darwin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Espace réservé du contenu 3" descr="Augustin_Augier_180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7290" y="1600200"/>
            <a:ext cx="3179489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7143768" y="6429396"/>
            <a:ext cx="1809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Augustin</a:t>
            </a:r>
            <a:r>
              <a:rPr lang="en-US" sz="1400" dirty="0" smtClean="0"/>
              <a:t> Augier, 1801</a:t>
            </a:r>
            <a:endParaRPr lang="en-US" sz="1400" dirty="0"/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neTexte 6"/>
          <p:cNvSpPr txBox="1"/>
          <p:nvPr/>
        </p:nvSpPr>
        <p:spPr>
          <a:xfrm>
            <a:off x="5214942" y="2209752"/>
            <a:ext cx="2428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 New" pitchFamily="18" charset="-34"/>
                <a:cs typeface="Angsana New" pitchFamily="18" charset="-34"/>
              </a:rPr>
              <a:t>“I worked for a long time trying to fit families into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a continuous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series but I found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great difficulty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…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finally I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solved it by separating the branches in two and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was successful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at least at joining them at their bases.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At that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point I became convinced that plants form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different series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united at the base, a gradation as that </a:t>
            </a:r>
            <a:r>
              <a:rPr lang="en-US" dirty="0" smtClean="0">
                <a:latin typeface="Angsana New" pitchFamily="18" charset="-34"/>
                <a:cs typeface="Angsana New" pitchFamily="18" charset="-34"/>
              </a:rPr>
              <a:t>of </a:t>
            </a:r>
            <a:r>
              <a:rPr lang="de-DE" dirty="0" err="1" smtClean="0">
                <a:latin typeface="Angsana New" pitchFamily="18" charset="-34"/>
                <a:cs typeface="Angsana New" pitchFamily="18" charset="-34"/>
              </a:rPr>
              <a:t>tree</a:t>
            </a:r>
            <a:r>
              <a:rPr lang="de-DE" dirty="0" smtClean="0">
                <a:latin typeface="Angsana New" pitchFamily="18" charset="-34"/>
                <a:cs typeface="Angsana New" pitchFamily="18" charset="-34"/>
              </a:rPr>
              <a:t> </a:t>
            </a:r>
            <a:r>
              <a:rPr lang="de-DE" dirty="0" err="1" smtClean="0">
                <a:latin typeface="Angsana New" pitchFamily="18" charset="-34"/>
                <a:cs typeface="Angsana New" pitchFamily="18" charset="-34"/>
              </a:rPr>
              <a:t>branches</a:t>
            </a:r>
            <a:r>
              <a:rPr lang="de-DE" dirty="0" smtClean="0">
                <a:latin typeface="Angsana New" pitchFamily="18" charset="-34"/>
                <a:cs typeface="Angsana New" pitchFamily="18" charset="-34"/>
              </a:rPr>
              <a:t>”</a:t>
            </a:r>
            <a:endParaRPr lang="en-US" dirty="0"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0657" y="628652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Plant families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No limitation in the amount of data (# species)</a:t>
            </a:r>
          </a:p>
          <a:p>
            <a:r>
              <a:rPr lang="en-US" sz="2000" dirty="0" smtClean="0"/>
              <a:t>Smooth and fast</a:t>
            </a:r>
          </a:p>
          <a:p>
            <a:r>
              <a:rPr lang="en-US" sz="2000" dirty="0" smtClean="0"/>
              <a:t>Allow multifurcations</a:t>
            </a:r>
          </a:p>
          <a:p>
            <a:r>
              <a:rPr lang="en-US" sz="2000" dirty="0" smtClean="0"/>
              <a:t>T</a:t>
            </a:r>
            <a:r>
              <a:rPr lang="en-US" sz="2000" dirty="0" smtClean="0"/>
              <a:t>ree-looking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Links to additional resources</a:t>
            </a:r>
          </a:p>
          <a:p>
            <a:r>
              <a:rPr lang="en-US" sz="2000" dirty="0" smtClean="0"/>
              <a:t>Serve as a background for additional information (as layers</a:t>
            </a:r>
            <a:r>
              <a:rPr lang="en-US" sz="2000" dirty="0" smtClean="0"/>
              <a:t>)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Possibility to visualize your own </a:t>
            </a:r>
            <a:r>
              <a:rPr lang="en-US" sz="2000" dirty="0" smtClean="0"/>
              <a:t>trees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For large public, education </a:t>
            </a:r>
            <a:r>
              <a:rPr lang="en-US" sz="2000" u="sng" dirty="0" smtClean="0"/>
              <a:t>and</a:t>
            </a:r>
            <a:r>
              <a:rPr lang="en-US" sz="2000" dirty="0" smtClean="0"/>
              <a:t> research</a:t>
            </a:r>
          </a:p>
          <a:p>
            <a:endParaRPr lang="en-US" sz="2000" dirty="0" smtClean="0"/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necteur droit 7"/>
          <p:cNvCxnSpPr/>
          <p:nvPr/>
        </p:nvCxnSpPr>
        <p:spPr>
          <a:xfrm>
            <a:off x="3071802" y="335756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071802" y="442913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071802" y="514351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 limitation in the amount of data (# species)</a:t>
            </a:r>
          </a:p>
          <a:p>
            <a:r>
              <a:rPr lang="en-US" sz="2000" dirty="0" smtClean="0"/>
              <a:t>Smooth and fast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Allow multifurcations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Tree-looking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Links to additional resources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Serve as a background for additional information (as layers)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Possibility to visualize any user’s tree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For large public, education </a:t>
            </a:r>
            <a:r>
              <a:rPr lang="en-US" sz="2000" u="sng" dirty="0" smtClean="0">
                <a:solidFill>
                  <a:schemeClr val="bg1"/>
                </a:solidFill>
              </a:rPr>
              <a:t>and</a:t>
            </a:r>
            <a:r>
              <a:rPr lang="en-US" sz="2000" dirty="0" smtClean="0">
                <a:solidFill>
                  <a:schemeClr val="bg1"/>
                </a:solidFill>
              </a:rPr>
              <a:t> research</a:t>
            </a:r>
          </a:p>
          <a:p>
            <a:endParaRPr lang="en-US" sz="2000" dirty="0" smtClean="0"/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os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189" y="2357430"/>
            <a:ext cx="3559993" cy="2000264"/>
          </a:xfrm>
          <a:prstGeom prst="rect">
            <a:avLst/>
          </a:prstGeom>
        </p:spPr>
      </p:pic>
      <p:pic>
        <p:nvPicPr>
          <p:cNvPr id="7" name="Image 6" descr="navixy-tiles-ill2-eng-907x50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2071678"/>
            <a:ext cx="4286280" cy="2391244"/>
          </a:xfrm>
          <a:prstGeom prst="rect">
            <a:avLst/>
          </a:prstGeom>
        </p:spPr>
      </p:pic>
      <p:pic>
        <p:nvPicPr>
          <p:cNvPr id="8" name="Image 7" descr="pipeli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8343" y="4714884"/>
            <a:ext cx="3627315" cy="1885372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  <p:pic>
        <p:nvPicPr>
          <p:cNvPr id="11" name="Image 10" descr="os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034" y="4643446"/>
            <a:ext cx="1643074" cy="164307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67999" y="6193057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OpenStreetMap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 limitation in the amount of data (# species)</a:t>
            </a:r>
          </a:p>
          <a:p>
            <a:r>
              <a:rPr lang="en-US" sz="2000" dirty="0" smtClean="0"/>
              <a:t>Smooth and fast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Allow multifurcations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Tree-looking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Links to additional resources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Serve as a background for additional information (as layers)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Possibility to visualize any user’s tree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For large public, education </a:t>
            </a:r>
            <a:r>
              <a:rPr lang="en-US" sz="2000" u="sng" dirty="0" smtClean="0">
                <a:solidFill>
                  <a:schemeClr val="bg1"/>
                </a:solidFill>
              </a:rPr>
              <a:t>and</a:t>
            </a:r>
            <a:r>
              <a:rPr lang="en-US" sz="2000" dirty="0" smtClean="0">
                <a:solidFill>
                  <a:schemeClr val="bg1"/>
                </a:solidFill>
              </a:rPr>
              <a:t> research</a:t>
            </a:r>
          </a:p>
          <a:p>
            <a:endParaRPr lang="en-US" sz="2000" dirty="0" smtClean="0"/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8" descr="LMpipeli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691" y="3021566"/>
            <a:ext cx="7874618" cy="3336392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 limitation in the amount of data (# species)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Smooth and fast</a:t>
            </a:r>
          </a:p>
          <a:p>
            <a:r>
              <a:rPr lang="en-US" sz="2000" dirty="0" smtClean="0"/>
              <a:t>Allow multifurcations</a:t>
            </a:r>
          </a:p>
          <a:p>
            <a:r>
              <a:rPr lang="en-US" sz="2000" dirty="0" smtClean="0"/>
              <a:t>Tree-looking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Links to additional resources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Serve as a background for additional information (as layers)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Possibility to visualize any user’s tree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For large public, education </a:t>
            </a:r>
            <a:r>
              <a:rPr lang="en-US" sz="2000" u="sng" dirty="0" smtClean="0">
                <a:solidFill>
                  <a:schemeClr val="bg1"/>
                </a:solidFill>
              </a:rPr>
              <a:t>and</a:t>
            </a:r>
            <a:r>
              <a:rPr lang="en-US" sz="2000" dirty="0" smtClean="0">
                <a:solidFill>
                  <a:schemeClr val="bg1"/>
                </a:solidFill>
              </a:rPr>
              <a:t> research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tree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3141" y="3357562"/>
            <a:ext cx="4357718" cy="32675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 limitation in the amount of data (# species)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Smooth and fast</a:t>
            </a:r>
          </a:p>
          <a:p>
            <a:r>
              <a:rPr lang="en-US" sz="2000" dirty="0" smtClean="0"/>
              <a:t>Allow multifurcations</a:t>
            </a:r>
          </a:p>
          <a:p>
            <a:r>
              <a:rPr lang="en-US" sz="2000" dirty="0" smtClean="0"/>
              <a:t>Tree-looking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Links to additional resources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Serve as a background for additional information (as layers)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Possibility to visualize any user’s tree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For large public, education </a:t>
            </a:r>
            <a:r>
              <a:rPr lang="en-US" sz="2000" u="sng" dirty="0" smtClean="0">
                <a:solidFill>
                  <a:schemeClr val="bg1"/>
                </a:solidFill>
              </a:rPr>
              <a:t>and</a:t>
            </a:r>
            <a:r>
              <a:rPr lang="en-US" sz="2000" dirty="0" smtClean="0">
                <a:solidFill>
                  <a:schemeClr val="bg1"/>
                </a:solidFill>
              </a:rPr>
              <a:t> research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 descr="fig1p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48" y="3929066"/>
            <a:ext cx="7531237" cy="2061067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</a:t>
            </a:r>
            <a:r>
              <a:rPr lang="en-US" dirty="0" smtClean="0"/>
              <a:t> tools </a:t>
            </a:r>
            <a:r>
              <a:rPr lang="en-US" dirty="0" smtClean="0"/>
              <a:t>/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Get the tree (NCBI, OTOL, any tree)</a:t>
            </a:r>
          </a:p>
          <a:p>
            <a:r>
              <a:rPr lang="en-US" sz="2400" dirty="0" smtClean="0"/>
              <a:t>Traverse the tree</a:t>
            </a:r>
          </a:p>
          <a:p>
            <a:pPr lvl="1"/>
            <a:r>
              <a:rPr lang="en-US" sz="1800" dirty="0" smtClean="0"/>
              <a:t>Compute coordinates of all elements at all zoom levels</a:t>
            </a:r>
          </a:p>
          <a:p>
            <a:pPr lvl="1"/>
            <a:r>
              <a:rPr lang="en-US" sz="1800" dirty="0" smtClean="0"/>
              <a:t>Get additional information for nodes and tips</a:t>
            </a:r>
          </a:p>
          <a:p>
            <a:pPr lvl="1"/>
            <a:r>
              <a:rPr lang="en-US" sz="1800" dirty="0" smtClean="0"/>
              <a:t>Write in </a:t>
            </a:r>
            <a:r>
              <a:rPr lang="en-US" sz="1800" dirty="0" err="1" smtClean="0"/>
              <a:t>PostgreSQL</a:t>
            </a:r>
            <a:r>
              <a:rPr lang="en-US" sz="1800" dirty="0" smtClean="0"/>
              <a:t>/</a:t>
            </a:r>
            <a:r>
              <a:rPr lang="en-US" sz="1800" dirty="0" err="1" smtClean="0"/>
              <a:t>PostGIS</a:t>
            </a:r>
            <a:r>
              <a:rPr lang="en-US" sz="1800" dirty="0" smtClean="0"/>
              <a:t> database</a:t>
            </a:r>
          </a:p>
          <a:p>
            <a:pPr lvl="1"/>
            <a:r>
              <a:rPr lang="en-US" sz="1800" dirty="0" smtClean="0"/>
              <a:t>Write in </a:t>
            </a:r>
            <a:r>
              <a:rPr lang="en-US" sz="1800" dirty="0" err="1" smtClean="0"/>
              <a:t>Solr</a:t>
            </a:r>
            <a:r>
              <a:rPr lang="en-US" sz="1800" dirty="0" smtClean="0"/>
              <a:t> Search Engine</a:t>
            </a: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</a:t>
            </a:r>
            <a:r>
              <a:rPr lang="en-US" dirty="0" smtClean="0"/>
              <a:t> tools </a:t>
            </a:r>
            <a:r>
              <a:rPr lang="en-US" dirty="0" smtClean="0"/>
              <a:t>/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Get the tree (NCBI, OTOL, any tree)</a:t>
            </a:r>
          </a:p>
          <a:p>
            <a:r>
              <a:rPr lang="en-US" sz="2400" dirty="0" smtClean="0"/>
              <a:t>Traverse the tree</a:t>
            </a:r>
          </a:p>
          <a:p>
            <a:pPr lvl="1"/>
            <a:r>
              <a:rPr lang="en-US" sz="1800" dirty="0" smtClean="0"/>
              <a:t>Compute coordinates of all elements at all zoom levels</a:t>
            </a:r>
          </a:p>
          <a:p>
            <a:pPr lvl="1"/>
            <a:r>
              <a:rPr lang="en-US" sz="1800" dirty="0" smtClean="0"/>
              <a:t>Get additional information for nodes and tips</a:t>
            </a:r>
          </a:p>
          <a:p>
            <a:pPr lvl="1"/>
            <a:r>
              <a:rPr lang="en-US" sz="1800" dirty="0" smtClean="0"/>
              <a:t>Write in </a:t>
            </a:r>
            <a:r>
              <a:rPr lang="en-US" sz="1800" dirty="0" err="1" smtClean="0"/>
              <a:t>PostgreSQL</a:t>
            </a:r>
            <a:r>
              <a:rPr lang="en-US" sz="1800" dirty="0" smtClean="0"/>
              <a:t>/</a:t>
            </a:r>
            <a:r>
              <a:rPr lang="en-US" sz="1800" dirty="0" err="1" smtClean="0"/>
              <a:t>PostGIS</a:t>
            </a:r>
            <a:r>
              <a:rPr lang="en-US" sz="1800" dirty="0" smtClean="0"/>
              <a:t> database</a:t>
            </a:r>
          </a:p>
          <a:p>
            <a:pPr lvl="1"/>
            <a:r>
              <a:rPr lang="en-US" sz="1800" dirty="0" smtClean="0"/>
              <a:t>Write in </a:t>
            </a:r>
            <a:r>
              <a:rPr lang="en-US" sz="1800" dirty="0" err="1" smtClean="0"/>
              <a:t>Solr</a:t>
            </a:r>
            <a:r>
              <a:rPr lang="en-US" sz="1800" dirty="0" smtClean="0"/>
              <a:t> Search Engine</a:t>
            </a: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logo_e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3929066"/>
            <a:ext cx="3580059" cy="1090614"/>
          </a:xfrm>
          <a:prstGeom prst="rect">
            <a:avLst/>
          </a:prstGeom>
        </p:spPr>
      </p:pic>
      <p:pic>
        <p:nvPicPr>
          <p:cNvPr id="7" name="Image 6" descr="Solr_Logo_on_whi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542" y="1142984"/>
            <a:ext cx="1649919" cy="83373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428992" y="4786322"/>
            <a:ext cx="1829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Huerta-</a:t>
            </a:r>
            <a:r>
              <a:rPr lang="en-US" sz="1200" dirty="0" err="1" smtClean="0"/>
              <a:t>Cepas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2016</a:t>
            </a:r>
            <a:endParaRPr lang="en-US" sz="1200" dirty="0"/>
          </a:p>
        </p:txBody>
      </p:sp>
      <p:pic>
        <p:nvPicPr>
          <p:cNvPr id="12" name="Image 11" descr="solrSearch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72330" y="2071678"/>
            <a:ext cx="1837565" cy="4643470"/>
          </a:xfrm>
          <a:prstGeom prst="rect">
            <a:avLst/>
          </a:prstGeom>
        </p:spPr>
      </p:pic>
      <p:pic>
        <p:nvPicPr>
          <p:cNvPr id="13" name="Image 12" descr="heatmap_pi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430" y="5143512"/>
            <a:ext cx="1598601" cy="15986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Image 13" descr="piechart_pic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7356" y="5143512"/>
            <a:ext cx="1598601" cy="15986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Image 14" descr="taxonomy_pic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4282" y="5143512"/>
            <a:ext cx="1598601" cy="1598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4" name="Espace réservé du contenu 3" descr="LMfig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1428736"/>
            <a:ext cx="8076479" cy="47149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a new visualization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4402" y="1600200"/>
            <a:ext cx="7115196" cy="4525963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 limitation in the amount of data (# species)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Smooth and fast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Allow multifurcations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ree-looking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Links to additional resources</a:t>
            </a:r>
          </a:p>
          <a:p>
            <a:r>
              <a:rPr lang="en-US" sz="2000" dirty="0" smtClean="0"/>
              <a:t>Serve as a background for additional information (as layers</a:t>
            </a:r>
            <a:r>
              <a:rPr lang="en-US" sz="2000" dirty="0" smtClean="0"/>
              <a:t>)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Possibility to visualize your own </a:t>
            </a:r>
            <a:r>
              <a:rPr lang="en-US" sz="2000" dirty="0" smtClean="0"/>
              <a:t>trees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For large public, education </a:t>
            </a:r>
            <a:r>
              <a:rPr lang="en-US" sz="2000" u="sng" dirty="0" smtClean="0"/>
              <a:t>and</a:t>
            </a:r>
            <a:r>
              <a:rPr lang="en-US" sz="2000" dirty="0" smtClean="0"/>
              <a:t> research</a:t>
            </a:r>
          </a:p>
          <a:p>
            <a:endParaRPr lang="en-US" sz="2000" dirty="0" smtClean="0"/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necteur droit 7"/>
          <p:cNvCxnSpPr/>
          <p:nvPr/>
        </p:nvCxnSpPr>
        <p:spPr>
          <a:xfrm>
            <a:off x="3071802" y="335756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071802" y="442913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071802" y="5143512"/>
            <a:ext cx="3000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e en L 9"/>
          <p:cNvSpPr/>
          <p:nvPr/>
        </p:nvSpPr>
        <p:spPr>
          <a:xfrm rot="18832143">
            <a:off x="251745" y="2172992"/>
            <a:ext cx="639454" cy="376225"/>
          </a:xfrm>
          <a:prstGeom prst="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 descr="javascript-logo-banner.jpg"/>
          <p:cNvPicPr>
            <a:picLocks noChangeAspect="1"/>
          </p:cNvPicPr>
          <p:nvPr/>
        </p:nvPicPr>
        <p:blipFill>
          <a:blip r:embed="rId3" cstate="print"/>
          <a:srcRect l="51183"/>
          <a:stretch>
            <a:fillRect/>
          </a:stretch>
        </p:blipFill>
        <p:spPr>
          <a:xfrm>
            <a:off x="6215074" y="3143248"/>
            <a:ext cx="642942" cy="638805"/>
          </a:xfrm>
          <a:prstGeom prst="rect">
            <a:avLst/>
          </a:prstGeom>
        </p:spPr>
      </p:pic>
      <p:pic>
        <p:nvPicPr>
          <p:cNvPr id="13" name="Image 12" descr="leaflet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7422" y="3252548"/>
            <a:ext cx="2013734" cy="533642"/>
          </a:xfrm>
          <a:prstGeom prst="rect">
            <a:avLst/>
          </a:prstGeom>
        </p:spPr>
      </p:pic>
      <p:pic>
        <p:nvPicPr>
          <p:cNvPr id="14" name="Image 13" descr="VirtualBox-5.0-est-disponi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07234" y="4400546"/>
            <a:ext cx="1350848" cy="742966"/>
          </a:xfrm>
          <a:prstGeom prst="rect">
            <a:avLst/>
          </a:prstGeom>
        </p:spPr>
      </p:pic>
      <p:pic>
        <p:nvPicPr>
          <p:cNvPr id="15" name="Image 14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198" y="5715016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ZoneTexte 15"/>
          <p:cNvSpPr txBox="1"/>
          <p:nvPr/>
        </p:nvSpPr>
        <p:spPr>
          <a:xfrm>
            <a:off x="6092216" y="5642244"/>
            <a:ext cx="2459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3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Lifemap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versions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6" name="Image 5" descr="LM_ot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785926"/>
            <a:ext cx="3139432" cy="4214818"/>
          </a:xfrm>
          <a:prstGeom prst="rect">
            <a:avLst/>
          </a:prstGeom>
        </p:spPr>
      </p:pic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3714744" y="1857364"/>
            <a:ext cx="437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‘open tree of life’ (2 131 472 tips)</a:t>
            </a:r>
          </a:p>
          <a:p>
            <a:endParaRPr lang="en-US" dirty="0" smtClean="0"/>
          </a:p>
          <a:p>
            <a:r>
              <a:rPr lang="en-US" dirty="0" smtClean="0"/>
              <a:t>52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</a:p>
          <a:p>
            <a:r>
              <a:rPr lang="en-US" dirty="0" smtClean="0"/>
              <a:t>information:</a:t>
            </a:r>
          </a:p>
          <a:p>
            <a:endParaRPr lang="en-US" dirty="0"/>
          </a:p>
        </p:txBody>
      </p:sp>
      <p:pic>
        <p:nvPicPr>
          <p:cNvPr id="9" name="Image 8" descr="LM_otol_popup.png"/>
          <p:cNvPicPr>
            <a:picLocks noChangeAspect="1"/>
          </p:cNvPicPr>
          <p:nvPr/>
        </p:nvPicPr>
        <p:blipFill>
          <a:blip r:embed="rId4" cstate="print"/>
          <a:srcRect l="5282" t="3436" r="4573" b="4364"/>
          <a:stretch>
            <a:fillRect/>
          </a:stretch>
        </p:blipFill>
        <p:spPr>
          <a:xfrm>
            <a:off x="5214942" y="2919734"/>
            <a:ext cx="3643338" cy="3652538"/>
          </a:xfrm>
          <a:prstGeom prst="roundRect">
            <a:avLst>
              <a:gd name="adj" fmla="val 277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Seringe_tree_1815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4588" y="1600200"/>
            <a:ext cx="5974823" cy="4525963"/>
          </a:xfrm>
        </p:spPr>
      </p:pic>
      <p:sp>
        <p:nvSpPr>
          <p:cNvPr id="5" name="ZoneTexte 4"/>
          <p:cNvSpPr txBox="1"/>
          <p:nvPr/>
        </p:nvSpPr>
        <p:spPr>
          <a:xfrm>
            <a:off x="6500826" y="6429396"/>
            <a:ext cx="2440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Nicolas Charles </a:t>
            </a:r>
            <a:r>
              <a:rPr lang="en-US" sz="1400" dirty="0" err="1" smtClean="0"/>
              <a:t>Seringe</a:t>
            </a:r>
            <a:r>
              <a:rPr lang="en-US" sz="1400" dirty="0" smtClean="0"/>
              <a:t>, 1815</a:t>
            </a:r>
            <a:endParaRPr lang="en-US" sz="1400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rgbClr val="4F81BD"/>
                </a:solidFill>
              </a:rPr>
              <a:t>before </a:t>
            </a:r>
            <a:r>
              <a:rPr lang="en-US" sz="2800" b="1" dirty="0" smtClean="0">
                <a:solidFill>
                  <a:srgbClr val="4F81BD"/>
                </a:solidFill>
              </a:rPr>
              <a:t>Darwin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 descr="Salix_alba_Mort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4929198"/>
            <a:ext cx="1344884" cy="13448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160657" y="628652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6" name="Image 5" descr="LM_ot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785926"/>
            <a:ext cx="3139432" cy="4214818"/>
          </a:xfrm>
          <a:prstGeom prst="rect">
            <a:avLst/>
          </a:prstGeom>
        </p:spPr>
      </p:pic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3714744" y="1857364"/>
            <a:ext cx="437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‘open tree of life’ (2 131 472 tips)</a:t>
            </a:r>
          </a:p>
          <a:p>
            <a:endParaRPr lang="en-US" dirty="0" smtClean="0"/>
          </a:p>
          <a:p>
            <a:r>
              <a:rPr lang="en-US" dirty="0" smtClean="0"/>
              <a:t>52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</a:p>
          <a:p>
            <a:r>
              <a:rPr lang="en-US" dirty="0" smtClean="0"/>
              <a:t>information:</a:t>
            </a:r>
          </a:p>
          <a:p>
            <a:endParaRPr lang="en-US" dirty="0"/>
          </a:p>
        </p:txBody>
      </p:sp>
      <p:pic>
        <p:nvPicPr>
          <p:cNvPr id="9" name="Image 8" descr="LM_otol_popup.png"/>
          <p:cNvPicPr>
            <a:picLocks noChangeAspect="1"/>
          </p:cNvPicPr>
          <p:nvPr/>
        </p:nvPicPr>
        <p:blipFill>
          <a:blip r:embed="rId4" cstate="print"/>
          <a:srcRect l="5282" t="3436" r="4573" b="4364"/>
          <a:stretch>
            <a:fillRect/>
          </a:stretch>
        </p:blipFill>
        <p:spPr>
          <a:xfrm>
            <a:off x="5214942" y="2919734"/>
            <a:ext cx="3643338" cy="3652538"/>
          </a:xfrm>
          <a:prstGeom prst="roundRect">
            <a:avLst>
              <a:gd name="adj" fmla="val 277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e 11"/>
          <p:cNvGrpSpPr/>
          <p:nvPr/>
        </p:nvGrpSpPr>
        <p:grpSpPr>
          <a:xfrm>
            <a:off x="142844" y="1643050"/>
            <a:ext cx="8858312" cy="5074456"/>
            <a:chOff x="142844" y="1928802"/>
            <a:chExt cx="8419591" cy="4788704"/>
          </a:xfrm>
        </p:grpSpPr>
        <p:pic>
          <p:nvPicPr>
            <p:cNvPr id="10" name="Image 9" descr="mapwhole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44" y="1928802"/>
              <a:ext cx="6882901" cy="47863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age 10" descr="DNA2.jpg"/>
            <p:cNvPicPr>
              <a:picLocks noChangeAspect="1"/>
            </p:cNvPicPr>
            <p:nvPr/>
          </p:nvPicPr>
          <p:blipFill>
            <a:blip r:embed="rId6" cstate="print"/>
            <a:srcRect t="51862" b="8244"/>
            <a:stretch>
              <a:fillRect/>
            </a:stretch>
          </p:blipFill>
          <p:spPr>
            <a:xfrm rot="5400000">
              <a:off x="5387313" y="3542383"/>
              <a:ext cx="4788702" cy="15615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14" name="Connecteur droit avec flèche 13"/>
          <p:cNvCxnSpPr>
            <a:stCxn id="10" idx="1"/>
            <a:endCxn id="11" idx="2"/>
          </p:cNvCxnSpPr>
          <p:nvPr/>
        </p:nvCxnSpPr>
        <p:spPr>
          <a:xfrm rot="10800000" flipH="1" flipV="1">
            <a:off x="142844" y="4179029"/>
            <a:ext cx="7215402" cy="125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0" idx="3"/>
            <a:endCxn id="11" idx="0"/>
          </p:cNvCxnSpPr>
          <p:nvPr/>
        </p:nvCxnSpPr>
        <p:spPr>
          <a:xfrm>
            <a:off x="7384393" y="4179029"/>
            <a:ext cx="1616764" cy="125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313810" y="4049917"/>
            <a:ext cx="10438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40 000 km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928497" y="4049917"/>
            <a:ext cx="57259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2 nm</a:t>
            </a:r>
            <a:endParaRPr lang="en-US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267797" y="1071546"/>
            <a:ext cx="2608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52 zoom levels</a:t>
            </a:r>
            <a:endParaRPr lang="en-US" sz="2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6" name="Image 5" descr="LM_oto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785926"/>
            <a:ext cx="3139432" cy="4214818"/>
          </a:xfrm>
          <a:prstGeom prst="rect">
            <a:avLst/>
          </a:prstGeom>
        </p:spPr>
      </p:pic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3714744" y="1857364"/>
            <a:ext cx="437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Complete ‘open tree of life’ (2 131 472 tips)</a:t>
            </a:r>
          </a:p>
          <a:p>
            <a:endParaRPr lang="en-US" dirty="0" smtClean="0"/>
          </a:p>
          <a:p>
            <a:r>
              <a:rPr lang="en-US" dirty="0" smtClean="0"/>
              <a:t>52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</a:p>
          <a:p>
            <a:r>
              <a:rPr lang="en-US" dirty="0" smtClean="0"/>
              <a:t>information:</a:t>
            </a:r>
          </a:p>
          <a:p>
            <a:endParaRPr lang="en-US" dirty="0"/>
          </a:p>
        </p:txBody>
      </p:sp>
      <p:pic>
        <p:nvPicPr>
          <p:cNvPr id="9" name="Image 8" descr="LM_otol_popup.png"/>
          <p:cNvPicPr>
            <a:picLocks noChangeAspect="1"/>
          </p:cNvPicPr>
          <p:nvPr/>
        </p:nvPicPr>
        <p:blipFill>
          <a:blip r:embed="rId4" cstate="print"/>
          <a:srcRect l="5282" t="3436" r="4573" b="4364"/>
          <a:stretch>
            <a:fillRect/>
          </a:stretch>
        </p:blipFill>
        <p:spPr>
          <a:xfrm>
            <a:off x="5214942" y="2919734"/>
            <a:ext cx="3643338" cy="3652538"/>
          </a:xfrm>
          <a:prstGeom prst="roundRect">
            <a:avLst>
              <a:gd name="adj" fmla="val 277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LM_NC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714488"/>
            <a:ext cx="3143272" cy="4294653"/>
          </a:xfrm>
          <a:prstGeom prst="rect">
            <a:avLst/>
          </a:prstGeom>
        </p:spPr>
      </p:pic>
      <p:pic>
        <p:nvPicPr>
          <p:cNvPr id="8" name="Image 7" descr="LM_NCBI_pop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2066" y="3643314"/>
            <a:ext cx="3714776" cy="2905306"/>
          </a:xfrm>
          <a:prstGeom prst="roundRect">
            <a:avLst>
              <a:gd name="adj" fmla="val 2557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3714744" y="1857364"/>
            <a:ext cx="44367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NCBI taxonomy (1 220 620 tips)</a:t>
            </a:r>
          </a:p>
          <a:p>
            <a:endParaRPr lang="en-US" dirty="0" smtClean="0"/>
          </a:p>
          <a:p>
            <a:r>
              <a:rPr lang="en-US" dirty="0" smtClean="0"/>
              <a:t>32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Updated </a:t>
            </a:r>
            <a:r>
              <a:rPr lang="en-US" dirty="0" smtClean="0"/>
              <a:t>monthly (last </a:t>
            </a:r>
            <a:r>
              <a:rPr lang="en-US" dirty="0" smtClean="0"/>
              <a:t>update on Tuesday) 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</a:p>
          <a:p>
            <a:r>
              <a:rPr lang="en-US" dirty="0" smtClean="0"/>
              <a:t>information: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LM_NCB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714488"/>
            <a:ext cx="3143272" cy="429465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714744" y="1857364"/>
            <a:ext cx="44367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NCBI taxonomy (1 220 620 tips)</a:t>
            </a:r>
          </a:p>
          <a:p>
            <a:endParaRPr lang="en-US" dirty="0" smtClean="0"/>
          </a:p>
          <a:p>
            <a:r>
              <a:rPr lang="en-US" dirty="0" smtClean="0"/>
              <a:t>32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Updated </a:t>
            </a:r>
            <a:r>
              <a:rPr lang="en-US" dirty="0" smtClean="0"/>
              <a:t>monthly (last </a:t>
            </a:r>
            <a:r>
              <a:rPr lang="en-US" dirty="0" smtClean="0"/>
              <a:t>update on Tuesday) </a:t>
            </a:r>
          </a:p>
          <a:p>
            <a:endParaRPr lang="en-US" dirty="0" smtClean="0"/>
          </a:p>
        </p:txBody>
      </p:sp>
      <p:pic>
        <p:nvPicPr>
          <p:cNvPr id="10" name="Image 9" descr="LMorange.png"/>
          <p:cNvPicPr>
            <a:picLocks noChangeAspect="1"/>
          </p:cNvPicPr>
          <p:nvPr/>
        </p:nvPicPr>
        <p:blipFill>
          <a:blip r:embed="rId4" cstate="print"/>
          <a:srcRect l="21094" t="12153" r="53125" b="36805"/>
          <a:stretch>
            <a:fillRect/>
          </a:stretch>
        </p:blipFill>
        <p:spPr>
          <a:xfrm>
            <a:off x="3786182" y="3480955"/>
            <a:ext cx="4857784" cy="3091317"/>
          </a:xfrm>
          <a:prstGeom prst="roundRect">
            <a:avLst>
              <a:gd name="adj" fmla="val 441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 descr="550px-Pointing_hand_cursor_vector.sv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7884" y="5715016"/>
            <a:ext cx="285752" cy="207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 descr="LM_G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771391"/>
            <a:ext cx="3092696" cy="422937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714744" y="1857364"/>
            <a:ext cx="52568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Simplified NCBI taxonomy (802639 tips)</a:t>
            </a:r>
          </a:p>
          <a:p>
            <a:endParaRPr lang="en-US" dirty="0" smtClean="0"/>
          </a:p>
          <a:p>
            <a:r>
              <a:rPr lang="en-US" dirty="0" smtClean="0"/>
              <a:t>Removed subspecies level as well as ‘unidentified’,</a:t>
            </a:r>
          </a:p>
          <a:p>
            <a:r>
              <a:rPr lang="en-US" dirty="0" smtClean="0"/>
              <a:t>‘environmental’, ‘unclassified’, ‘uncultured’ taxa.</a:t>
            </a:r>
          </a:p>
          <a:p>
            <a:endParaRPr lang="en-US" dirty="0" smtClean="0"/>
          </a:p>
          <a:p>
            <a:r>
              <a:rPr lang="en-US" dirty="0" smtClean="0"/>
              <a:t>26 zoom levels to go to the deepest tip</a:t>
            </a:r>
          </a:p>
          <a:p>
            <a:endParaRPr lang="en-US" dirty="0" smtClean="0"/>
          </a:p>
          <a:p>
            <a:r>
              <a:rPr lang="en-US" dirty="0" smtClean="0"/>
              <a:t>Additional</a:t>
            </a:r>
          </a:p>
          <a:p>
            <a:r>
              <a:rPr lang="en-US" dirty="0" smtClean="0"/>
              <a:t>information:</a:t>
            </a:r>
          </a:p>
          <a:p>
            <a:endParaRPr lang="en-US" dirty="0"/>
          </a:p>
        </p:txBody>
      </p:sp>
      <p:pic>
        <p:nvPicPr>
          <p:cNvPr id="9" name="Image 8" descr="LM_GP_popu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9432" y="3643314"/>
            <a:ext cx="3308848" cy="3000396"/>
          </a:xfrm>
          <a:prstGeom prst="roundRect">
            <a:avLst>
              <a:gd name="adj" fmla="val 216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46" name="AutoShape 2" descr="  Lifemap - Tree of Life – Capture d'écra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10" descr="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71868" y="3702528"/>
            <a:ext cx="1643074" cy="2941182"/>
          </a:xfrm>
          <a:prstGeom prst="roundRect">
            <a:avLst>
              <a:gd name="adj" fmla="val 623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48" name="AutoShape 4" descr="Résultat de recherche d'images pour &quot;play store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versions of </a:t>
            </a:r>
            <a:r>
              <a:rPr lang="en-US" dirty="0" err="1" smtClean="0"/>
              <a:t>Lifemap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69694" y="240018"/>
            <a:ext cx="234296" cy="234296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146" name="AutoShape 2" descr="  Lifemap - Tree of Life – Capture d'écran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AutoShape 4" descr="Résultat de recherche d'images pour &quot;play store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Image 11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285860"/>
            <a:ext cx="2059292" cy="368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014" y="1643050"/>
            <a:ext cx="2059292" cy="368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 descr="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6116" y="2071678"/>
            <a:ext cx="2059292" cy="368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 descr="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2066" y="2500306"/>
            <a:ext cx="2059292" cy="368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 descr="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7550" y="2928934"/>
            <a:ext cx="2059292" cy="3686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en_badge_web_generic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6372461"/>
            <a:ext cx="1254632" cy="485539"/>
          </a:xfrm>
          <a:prstGeom prst="rect">
            <a:avLst/>
          </a:prstGeom>
        </p:spPr>
      </p:pic>
      <p:pic>
        <p:nvPicPr>
          <p:cNvPr id="19" name="Image 18" descr="app-store-logo.png"/>
          <p:cNvPicPr>
            <a:picLocks noChangeAspect="1"/>
          </p:cNvPicPr>
          <p:nvPr/>
        </p:nvPicPr>
        <p:blipFill>
          <a:blip r:embed="rId9" cstate="print">
            <a:lum bright="40000"/>
          </a:blip>
          <a:stretch>
            <a:fillRect/>
          </a:stretch>
        </p:blipFill>
        <p:spPr>
          <a:xfrm>
            <a:off x="1462232" y="6453188"/>
            <a:ext cx="1109504" cy="328603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 rot="20589511">
            <a:off x="1532933" y="641867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--soon--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714744" y="1285860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Simplified NCBI taxonomy (802639 tips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And a version to visualize</a:t>
            </a:r>
            <a:br>
              <a:rPr lang="en-US" dirty="0" smtClean="0"/>
            </a:br>
            <a:r>
              <a:rPr lang="en-US" dirty="0" smtClean="0"/>
              <a:t>your own trees</a:t>
            </a:r>
            <a:endParaRPr lang="en-US" dirty="0"/>
          </a:p>
        </p:txBody>
      </p:sp>
      <p:pic>
        <p:nvPicPr>
          <p:cNvPr id="4" name="Espace réservé du contenu 3" descr="lmserver-tit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8596" y="2214554"/>
            <a:ext cx="8229600" cy="1106814"/>
          </a:xfrm>
        </p:spPr>
      </p:pic>
      <p:sp>
        <p:nvSpPr>
          <p:cNvPr id="5" name="ZoneTexte 4"/>
          <p:cNvSpPr txBox="1"/>
          <p:nvPr/>
        </p:nvSpPr>
        <p:spPr>
          <a:xfrm>
            <a:off x="500034" y="3929066"/>
            <a:ext cx="8215370" cy="129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Upload your own (</a:t>
            </a:r>
            <a:r>
              <a:rPr lang="en-US" dirty="0" err="1" smtClean="0"/>
              <a:t>Newick</a:t>
            </a:r>
            <a:r>
              <a:rPr lang="en-US" dirty="0" smtClean="0"/>
              <a:t>) trees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Nodes are named automatically if necessary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/>
              <a:t> Explore the tree, search nodes and tips with an efficient search tool (</a:t>
            </a:r>
            <a:r>
              <a:rPr lang="en-US" dirty="0" err="1" smtClean="0"/>
              <a:t>Solr</a:t>
            </a:r>
            <a:r>
              <a:rPr lang="en-US" dirty="0" smtClean="0"/>
              <a:t>) </a:t>
            </a:r>
          </a:p>
        </p:txBody>
      </p:sp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neTexte 6"/>
          <p:cNvSpPr txBox="1"/>
          <p:nvPr/>
        </p:nvSpPr>
        <p:spPr>
          <a:xfrm>
            <a:off x="4143372" y="3143248"/>
            <a:ext cx="471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http://lifemap.univ-lyon1.fr/download.html</a:t>
            </a:r>
          </a:p>
          <a:p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Image 7" descr="LMpipel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0826" y="5500702"/>
            <a:ext cx="2365673" cy="1002311"/>
          </a:xfrm>
          <a:prstGeom prst="rect">
            <a:avLst/>
          </a:prstGeom>
        </p:spPr>
      </p:pic>
      <p:pic>
        <p:nvPicPr>
          <p:cNvPr id="9" name="Image 8" descr="VirtualBox-5.0-est-disponi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600702"/>
            <a:ext cx="2285996" cy="1257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lmserver-tit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5876" y="357166"/>
            <a:ext cx="5772248" cy="776320"/>
          </a:xfrm>
        </p:spPr>
      </p:pic>
      <p:pic>
        <p:nvPicPr>
          <p:cNvPr id="5" name="Image 4" descr="SERVER_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1309342"/>
            <a:ext cx="8358214" cy="5262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lmserver-tit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5876" y="357166"/>
            <a:ext cx="5772248" cy="776320"/>
          </a:xfrm>
          <a:prstGeom prst="rect">
            <a:avLst/>
          </a:prstGeom>
        </p:spPr>
      </p:pic>
      <p:pic>
        <p:nvPicPr>
          <p:cNvPr id="5" name="Image 4" descr="SERVER_2.png"/>
          <p:cNvPicPr>
            <a:picLocks noChangeAspect="1"/>
          </p:cNvPicPr>
          <p:nvPr/>
        </p:nvPicPr>
        <p:blipFill>
          <a:blip r:embed="rId3" cstate="print"/>
          <a:srcRect l="3906" t="2481" r="4687" b="5720"/>
          <a:stretch>
            <a:fillRect/>
          </a:stretch>
        </p:blipFill>
        <p:spPr>
          <a:xfrm>
            <a:off x="142844" y="1000107"/>
            <a:ext cx="9001156" cy="5693039"/>
          </a:xfrm>
          <a:prstGeom prst="rect">
            <a:avLst/>
          </a:prstGeom>
        </p:spPr>
      </p:pic>
      <p:pic>
        <p:nvPicPr>
          <p:cNvPr id="6" name="Image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LMcap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7482" y="334598"/>
            <a:ext cx="9049036" cy="6188804"/>
          </a:xfrm>
        </p:spPr>
      </p:pic>
      <p:sp>
        <p:nvSpPr>
          <p:cNvPr id="5" name="ZoneTexte 4"/>
          <p:cNvSpPr txBox="1"/>
          <p:nvPr/>
        </p:nvSpPr>
        <p:spPr>
          <a:xfrm>
            <a:off x="-2214610" y="1428736"/>
            <a:ext cx="1943161" cy="2769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http://lifemap.univ-lyon1.fr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Espace réservé du contenu 3" descr="LMcapture.png"/>
          <p:cNvPicPr>
            <a:picLocks noChangeAspect="1"/>
          </p:cNvPicPr>
          <p:nvPr/>
        </p:nvPicPr>
        <p:blipFill>
          <a:blip r:embed="rId2" cstate="print"/>
          <a:srcRect l="1211" r="78526" b="92593"/>
          <a:stretch>
            <a:fillRect/>
          </a:stretch>
        </p:blipFill>
        <p:spPr>
          <a:xfrm>
            <a:off x="71406" y="0"/>
            <a:ext cx="4000528" cy="1000108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Eichwald-1829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08212" y="1600200"/>
            <a:ext cx="2927575" cy="4525963"/>
          </a:xfr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rgbClr val="4F81BD"/>
                </a:solidFill>
              </a:rPr>
              <a:t>before </a:t>
            </a:r>
            <a:r>
              <a:rPr lang="en-US" sz="2800" b="1" dirty="0" smtClean="0">
                <a:solidFill>
                  <a:srgbClr val="4F81BD"/>
                </a:solidFill>
              </a:rPr>
              <a:t>Darwin</a:t>
            </a:r>
            <a:endParaRPr lang="en-US" dirty="0"/>
          </a:p>
        </p:txBody>
      </p:sp>
      <p:pic>
        <p:nvPicPr>
          <p:cNvPr id="5" name="Image 4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neTexte 6"/>
          <p:cNvSpPr txBox="1"/>
          <p:nvPr/>
        </p:nvSpPr>
        <p:spPr>
          <a:xfrm>
            <a:off x="7605316" y="642939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Eichwald</a:t>
            </a:r>
            <a:r>
              <a:rPr lang="en-US" sz="1400" dirty="0" smtClean="0"/>
              <a:t>, 1829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60657" y="6286520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 ‘types’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-L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857232"/>
            <a:ext cx="8887752" cy="5072098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LM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4998" t="8839" r="31623"/>
          <a:stretch>
            <a:fillRect/>
          </a:stretch>
        </p:blipFill>
        <p:spPr>
          <a:xfrm>
            <a:off x="2393141" y="1366039"/>
            <a:ext cx="4357718" cy="4125923"/>
          </a:xfrm>
        </p:spPr>
      </p:pic>
      <p:pic>
        <p:nvPicPr>
          <p:cNvPr id="3" name="Image 2" descr="Spataro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5071173"/>
            <a:ext cx="1048653" cy="1048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 descr="Delmott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21" y="4000504"/>
            <a:ext cx="1052330" cy="1045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4118190" y="428604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Thanks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428729" y="4429132"/>
            <a:ext cx="164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Stéphane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Delmotte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28729" y="5438017"/>
            <a:ext cx="1643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Bruno </a:t>
            </a:r>
            <a:r>
              <a:rPr lang="en-US" sz="1200" dirty="0" err="1" smtClean="0">
                <a:solidFill>
                  <a:schemeClr val="bg1"/>
                </a:solidFill>
              </a:rPr>
              <a:t>Spataro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Image 9" descr="ploslogos.png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30000"/>
          </a:blip>
          <a:srcRect b="51244"/>
          <a:stretch>
            <a:fillRect/>
          </a:stretch>
        </p:blipFill>
        <p:spPr>
          <a:xfrm>
            <a:off x="7643866" y="6485464"/>
            <a:ext cx="1428728" cy="30112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286512" y="4857760"/>
            <a:ext cx="2643206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Try it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Use it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Share it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</a:rPr>
              <a:t>Suggest improvements</a:t>
            </a:r>
          </a:p>
        </p:txBody>
      </p:sp>
      <p:pic>
        <p:nvPicPr>
          <p:cNvPr id="13" name="Image 12" descr="en_badge_web_generic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6512" y="6372461"/>
            <a:ext cx="1254632" cy="485539"/>
          </a:xfrm>
          <a:prstGeom prst="rect">
            <a:avLst/>
          </a:prstGeom>
        </p:spPr>
      </p:pic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1000109"/>
            <a:ext cx="714380" cy="542929"/>
          </a:xfrm>
          <a:prstGeom prst="rect">
            <a:avLst/>
          </a:prstGeom>
          <a:noFill/>
        </p:spPr>
      </p:pic>
      <p:pic>
        <p:nvPicPr>
          <p:cNvPr id="3076" name="Picture 4" descr="Afficher l'image d'origin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3769" y="214290"/>
            <a:ext cx="635407" cy="642942"/>
          </a:xfrm>
          <a:prstGeom prst="rect">
            <a:avLst/>
          </a:prstGeom>
          <a:noFill/>
        </p:spPr>
      </p:pic>
      <p:pic>
        <p:nvPicPr>
          <p:cNvPr id="17" name="Image 16" descr="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1714488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LM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4998" t="8839" r="31623"/>
          <a:stretch>
            <a:fillRect/>
          </a:stretch>
        </p:blipFill>
        <p:spPr>
          <a:xfrm>
            <a:off x="2393141" y="1366039"/>
            <a:ext cx="4357718" cy="412592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rgbClr val="4F81BD"/>
                </a:solidFill>
              </a:rPr>
              <a:t> before Darwin</a:t>
            </a:r>
            <a:endParaRPr lang="en-US" dirty="0"/>
          </a:p>
        </p:txBody>
      </p:sp>
      <p:pic>
        <p:nvPicPr>
          <p:cNvPr id="7" name="Image 6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8" descr="Edward_Hitchcock_Paleontological_Cha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5918" y="1571612"/>
            <a:ext cx="5572164" cy="447944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41298" y="6429396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Hitchcock, 1840 (ed. 1852)</a:t>
            </a:r>
            <a:endParaRPr lang="en-US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42844" y="6286520"/>
            <a:ext cx="523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Fossil times, extinctions, abundance, ‘relationships’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rgbClr val="4F81BD"/>
                </a:solidFill>
              </a:rPr>
              <a:t> </a:t>
            </a:r>
            <a:r>
              <a:rPr lang="en-US" sz="2800" b="1" dirty="0" smtClean="0">
                <a:solidFill>
                  <a:srgbClr val="4F81BD"/>
                </a:solidFill>
              </a:rPr>
              <a:t>after </a:t>
            </a:r>
            <a:r>
              <a:rPr lang="en-US" sz="2800" b="1" dirty="0" smtClean="0">
                <a:solidFill>
                  <a:srgbClr val="4F81BD"/>
                </a:solidFill>
              </a:rPr>
              <a:t>Darwin</a:t>
            </a:r>
            <a:endParaRPr lang="en-US" dirty="0"/>
          </a:p>
        </p:txBody>
      </p:sp>
      <p:pic>
        <p:nvPicPr>
          <p:cNvPr id="11" name="Image 10" descr="Haeckel_arbol_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3971" y="1571612"/>
            <a:ext cx="2896059" cy="450059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829810" y="6072206"/>
            <a:ext cx="14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Haeckel </a:t>
            </a:r>
            <a:r>
              <a:rPr lang="en-US" sz="1200" i="1" dirty="0" smtClean="0"/>
              <a:t>et al.</a:t>
            </a:r>
            <a:r>
              <a:rPr lang="en-US" sz="1200" dirty="0" smtClean="0"/>
              <a:t>, 1866</a:t>
            </a:r>
            <a:endParaRPr lang="en-US" sz="1200" dirty="0"/>
          </a:p>
        </p:txBody>
      </p:sp>
      <p:pic>
        <p:nvPicPr>
          <p:cNvPr id="17" name="Image 1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142844" y="6286520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Animals, plants, </a:t>
            </a:r>
            <a:r>
              <a:rPr lang="en-US" dirty="0" err="1" smtClean="0"/>
              <a:t>protists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Tree of </a:t>
            </a:r>
            <a:r>
              <a:rPr lang="en-US" dirty="0" smtClean="0"/>
              <a:t>Life</a:t>
            </a:r>
            <a:br>
              <a:rPr lang="en-US" dirty="0" smtClean="0"/>
            </a:br>
            <a:r>
              <a:rPr lang="en-US" sz="2800" b="1" dirty="0" smtClean="0">
                <a:solidFill>
                  <a:srgbClr val="4F81BD"/>
                </a:solidFill>
              </a:rPr>
              <a:t> </a:t>
            </a:r>
            <a:r>
              <a:rPr lang="en-US" sz="2800" b="1" dirty="0" smtClean="0">
                <a:solidFill>
                  <a:srgbClr val="4F81BD"/>
                </a:solidFill>
              </a:rPr>
              <a:t>after </a:t>
            </a:r>
            <a:r>
              <a:rPr lang="en-US" sz="2800" b="1" dirty="0" smtClean="0">
                <a:solidFill>
                  <a:srgbClr val="4F81BD"/>
                </a:solidFill>
              </a:rPr>
              <a:t>Darwin</a:t>
            </a:r>
            <a:endParaRPr lang="en-US" dirty="0"/>
          </a:p>
        </p:txBody>
      </p:sp>
      <p:pic>
        <p:nvPicPr>
          <p:cNvPr id="11" name="Image 10" descr="Haeckel_arbol_b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685" y="1571612"/>
            <a:ext cx="2896059" cy="450059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524524" y="6072206"/>
            <a:ext cx="148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Haeckel </a:t>
            </a:r>
            <a:r>
              <a:rPr lang="en-US" sz="1200" i="1" dirty="0" smtClean="0"/>
              <a:t>et al.</a:t>
            </a:r>
            <a:r>
              <a:rPr lang="en-US" sz="1200" dirty="0" smtClean="0"/>
              <a:t>, 1866</a:t>
            </a:r>
            <a:endParaRPr lang="en-US" sz="1200" dirty="0"/>
          </a:p>
        </p:txBody>
      </p:sp>
      <p:pic>
        <p:nvPicPr>
          <p:cNvPr id="17" name="Image 1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 17" descr="ToLHug201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2066" y="1607331"/>
            <a:ext cx="3767540" cy="442915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348939" y="6072206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Hug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2016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857620" y="3733388"/>
            <a:ext cx="1027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150 years</a:t>
            </a:r>
            <a:endParaRPr lang="en-US" sz="1600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3857620" y="407194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 of Life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efforts to assemble a comprehensive Tree of Life</a:t>
            </a:r>
          </a:p>
          <a:p>
            <a:pPr lvl="2"/>
            <a:r>
              <a:rPr lang="en-US" dirty="0" smtClean="0"/>
              <a:t>More sequences</a:t>
            </a:r>
          </a:p>
          <a:p>
            <a:pPr lvl="2"/>
            <a:r>
              <a:rPr lang="en-US" dirty="0" smtClean="0"/>
              <a:t>Metagenomics</a:t>
            </a:r>
          </a:p>
          <a:p>
            <a:pPr lvl="2"/>
            <a:r>
              <a:rPr lang="en-US" dirty="0" smtClean="0"/>
              <a:t>Improved reconstruction methods</a:t>
            </a:r>
            <a:endParaRPr lang="en-US" dirty="0"/>
          </a:p>
          <a:p>
            <a:pPr lvl="2"/>
            <a:r>
              <a:rPr lang="en-US" dirty="0" smtClean="0"/>
              <a:t>Improved aggregation methods</a:t>
            </a:r>
          </a:p>
          <a:p>
            <a:pPr lvl="2"/>
            <a:r>
              <a:rPr lang="en-US" dirty="0" smtClean="0"/>
              <a:t>…</a:t>
            </a:r>
          </a:p>
        </p:txBody>
      </p:sp>
      <p:pic>
        <p:nvPicPr>
          <p:cNvPr id="4" name="Image 3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Tree of Life</a:t>
            </a:r>
            <a:endParaRPr lang="en-US" dirty="0"/>
          </a:p>
        </p:txBody>
      </p:sp>
      <p:pic>
        <p:nvPicPr>
          <p:cNvPr id="4" name="Espace réservé du contenu 3" descr="databasesTo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1472" y="1571612"/>
            <a:ext cx="7572428" cy="4146937"/>
          </a:xfrm>
        </p:spPr>
      </p:pic>
      <p:sp>
        <p:nvSpPr>
          <p:cNvPr id="5" name="ZoneTexte 4"/>
          <p:cNvSpPr txBox="1"/>
          <p:nvPr/>
        </p:nvSpPr>
        <p:spPr>
          <a:xfrm>
            <a:off x="4214810" y="2357430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Hilnchliff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2015</a:t>
            </a:r>
            <a:endParaRPr lang="en-US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3539637" y="5786454"/>
            <a:ext cx="2461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reviewed in </a:t>
            </a:r>
            <a:r>
              <a:rPr lang="en-US" sz="1200" dirty="0" err="1" smtClean="0"/>
              <a:t>Madisson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, 2007</a:t>
            </a:r>
            <a:endParaRPr lang="en-US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643042" y="5786454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Wilson, 2003</a:t>
            </a:r>
            <a:endParaRPr lang="en-US" sz="1200" dirty="0"/>
          </a:p>
        </p:txBody>
      </p:sp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8" y="142852"/>
            <a:ext cx="428628" cy="428628"/>
          </a:xfrm>
          <a:prstGeom prst="roundRect">
            <a:avLst>
              <a:gd name="adj" fmla="val 20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Groupe 10"/>
          <p:cNvGrpSpPr/>
          <p:nvPr/>
        </p:nvGrpSpPr>
        <p:grpSpPr>
          <a:xfrm>
            <a:off x="714348" y="3571876"/>
            <a:ext cx="2286016" cy="513836"/>
            <a:chOff x="1000100" y="3857628"/>
            <a:chExt cx="2286016" cy="513836"/>
          </a:xfrm>
        </p:grpSpPr>
        <p:pic>
          <p:nvPicPr>
            <p:cNvPr id="23554" name="Picture 2" descr="https://www.arb-silva.de/fileadmin/tmpl_as/gfx/silva-logo-1.2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2237" y="4000504"/>
              <a:ext cx="923879" cy="370960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>
              <a:off x="1000100" y="3857628"/>
              <a:ext cx="21563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All-species Living Tree Project </a:t>
              </a:r>
              <a:r>
                <a:rPr lang="en-US" sz="900" b="1" dirty="0" smtClean="0"/>
                <a:t>by</a:t>
              </a:r>
              <a:endParaRPr lang="en-US" sz="1050" b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214414" y="4143380"/>
            <a:ext cx="1697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Yarza</a:t>
            </a:r>
            <a:r>
              <a:rPr lang="en-US" sz="1200" dirty="0" smtClean="0"/>
              <a:t> </a:t>
            </a:r>
            <a:r>
              <a:rPr lang="en-US" sz="1200" i="1" dirty="0" smtClean="0"/>
              <a:t>et al.</a:t>
            </a:r>
            <a:r>
              <a:rPr lang="en-US" sz="1200" dirty="0" smtClean="0"/>
              <a:t> 2008, 2010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M">
      <a:majorFont>
        <a:latin typeface="Proxima Nova Lt"/>
        <a:ea typeface=""/>
        <a:cs typeface=""/>
      </a:majorFont>
      <a:minorFont>
        <a:latin typeface="Proxima Nova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8250</TotalTime>
  <Words>1278</Words>
  <Application>Microsoft Office PowerPoint</Application>
  <PresentationFormat>Affichage à l'écran (4:3)</PresentationFormat>
  <Paragraphs>275</Paragraphs>
  <Slides>43</Slides>
  <Notes>2</Notes>
  <HiddenSlides>2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Thème Office</vt:lpstr>
      <vt:lpstr>Lifemap</vt:lpstr>
      <vt:lpstr>The Tree of Life before Darwin</vt:lpstr>
      <vt:lpstr>The Tree of Life before Darwin</vt:lpstr>
      <vt:lpstr>The Tree of Life before Darwin</vt:lpstr>
      <vt:lpstr>The Tree of Life  before Darwin</vt:lpstr>
      <vt:lpstr>The Tree of Life  after Darwin</vt:lpstr>
      <vt:lpstr>The Tree of Life  after Darwin</vt:lpstr>
      <vt:lpstr>The Tree of Life</vt:lpstr>
      <vt:lpstr>The Tree of Life</vt:lpstr>
      <vt:lpstr>The Tree of Life</vt:lpstr>
      <vt:lpstr>The Tree of Life</vt:lpstr>
      <vt:lpstr>The Tree of Life</vt:lpstr>
      <vt:lpstr>It is difficult to visualize large trees zooming in is not enough</vt:lpstr>
      <vt:lpstr>It is difficult to visualize large trees zooming in is not enough</vt:lpstr>
      <vt:lpstr>It is difficult to visualize large trees Labels are problematic…</vt:lpstr>
      <vt:lpstr>It is difficult to visualize large trees Multi-page approaches are not convenient</vt:lpstr>
      <vt:lpstr>The ‘revolution’ in tree visualization parallel with cartography</vt:lpstr>
      <vt:lpstr>The ‘revolution’ in tree visualization</vt:lpstr>
      <vt:lpstr>The ‘revolution’ in tree visualization</vt:lpstr>
      <vt:lpstr>The need for a new visualization</vt:lpstr>
      <vt:lpstr>The need for a new visualization</vt:lpstr>
      <vt:lpstr>The need for a new visualization</vt:lpstr>
      <vt:lpstr>The need for a new visualization</vt:lpstr>
      <vt:lpstr>The need for a new visualization</vt:lpstr>
      <vt:lpstr>Lifemap tools / pipeline</vt:lpstr>
      <vt:lpstr>Lifemap tools / pipeline</vt:lpstr>
      <vt:lpstr>Lifemap</vt:lpstr>
      <vt:lpstr>The need for a new visualization</vt:lpstr>
      <vt:lpstr>Three versions of Lifemap</vt:lpstr>
      <vt:lpstr>Three versions of Lifemap</vt:lpstr>
      <vt:lpstr>Three versions of Lifemap</vt:lpstr>
      <vt:lpstr>Three versions of Lifemap</vt:lpstr>
      <vt:lpstr>Three versions of Lifemap</vt:lpstr>
      <vt:lpstr>Three versions of Lifemap</vt:lpstr>
      <vt:lpstr>Three versions of Lifemap</vt:lpstr>
      <vt:lpstr>And a version to visualize your own trees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Lifemap</dc:title>
  <dc:creator>stef</dc:creator>
  <cp:lastModifiedBy>stef</cp:lastModifiedBy>
  <cp:revision>364</cp:revision>
  <dcterms:created xsi:type="dcterms:W3CDTF">2017-01-05T14:43:43Z</dcterms:created>
  <dcterms:modified xsi:type="dcterms:W3CDTF">2017-02-10T16:47:20Z</dcterms:modified>
</cp:coreProperties>
</file>